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lice"/>
      <p:regular r:id="rId17"/>
    </p:embeddedFont>
    <p:embeddedFont>
      <p:font typeface="Alice"/>
      <p:regular r:id="rId18"/>
    </p:embeddedFont>
    <p:embeddedFont>
      <p:font typeface="Lora"/>
      <p:regular r:id="rId19"/>
    </p:embeddedFont>
    <p:embeddedFont>
      <p:font typeface="Lora"/>
      <p:regular r:id="rId20"/>
    </p:embeddedFont>
    <p:embeddedFont>
      <p:font typeface="Lora"/>
      <p:regular r:id="rId21"/>
    </p:embeddedFont>
    <p:embeddedFont>
      <p:font typeface="Lora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5-2.png>
</file>

<file path=ppt/media/image-5-3.png>
</file>

<file path=ppt/media/image-6-1.png>
</file>

<file path=ppt/media/image-7-1.png>
</file>

<file path=ppt/media/image-7-2.png>
</file>

<file path=ppt/media/image-7-3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73690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Monthly Discussion Timeline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strategic framework for organizing productive monthly discussions that drive meaningful outcomes and sustained engagement.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56266"/>
            <a:ext cx="74421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Success Metrics &amp; 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1855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12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375035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Monthly Sessions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240768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Consistent engagement throughout the year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271855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100%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750350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Stakeholder Participation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4595098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Full team involvement in decision-making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271855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24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3750350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Follow-up Actions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4240768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Average action items tracked monthly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558462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Ready to implement your monthly discussion timeline? Start with January's foundation-setting session and build momentum throughout the year.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57518"/>
            <a:ext cx="83941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Why Monthly Discussions Matter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33273"/>
            <a:ext cx="34699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Consistent Communication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81441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Regular monthly touchpoints ensure all stakeholders stay aligned on project progress, challenges, and opportunities for improvement.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5233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Strategic Planning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581441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Monthly intervals provide the perfect balance for reviewing past performance and planning future initiatives without overwhelming participants.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94347"/>
            <a:ext cx="85823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Pre-Discussion Preparation Phase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5675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911798"/>
            <a:ext cx="4196358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4086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Set Clear Objectives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57652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Define specific goals and expected outcomes for each monthly discussion session.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355675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911798"/>
            <a:ext cx="4196358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4086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Gather Stakeholders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457652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Identify and invite relevant team members, project leads, and decision-makers.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355675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911798"/>
            <a:ext cx="4196358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4086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Prepare Materials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457652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Compile reports, data, and supporting documents to facilitate informed discussions.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881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6635" y="3035498"/>
            <a:ext cx="8633698" cy="622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January - February: Foundation Setting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6635" y="5819656"/>
            <a:ext cx="13237131" cy="22860"/>
          </a:xfrm>
          <a:prstGeom prst="roundRect">
            <a:avLst>
              <a:gd name="adj" fmla="val 130619"/>
            </a:avLst>
          </a:prstGeom>
          <a:solidFill>
            <a:srgbClr val="D6D3CC"/>
          </a:solidFill>
          <a:ln/>
        </p:spPr>
      </p:sp>
      <p:sp>
        <p:nvSpPr>
          <p:cNvPr id="5" name="Shape 2"/>
          <p:cNvSpPr/>
          <p:nvPr/>
        </p:nvSpPr>
        <p:spPr>
          <a:xfrm>
            <a:off x="5055989" y="5222617"/>
            <a:ext cx="22860" cy="597098"/>
          </a:xfrm>
          <a:prstGeom prst="roundRect">
            <a:avLst>
              <a:gd name="adj" fmla="val 130619"/>
            </a:avLst>
          </a:prstGeom>
          <a:solidFill>
            <a:srgbClr val="D6D3CC"/>
          </a:solidFill>
          <a:ln/>
        </p:spPr>
      </p:sp>
      <p:sp>
        <p:nvSpPr>
          <p:cNvPr id="6" name="Shape 3"/>
          <p:cNvSpPr/>
          <p:nvPr/>
        </p:nvSpPr>
        <p:spPr>
          <a:xfrm>
            <a:off x="4843582" y="5595759"/>
            <a:ext cx="447794" cy="447794"/>
          </a:xfrm>
          <a:prstGeom prst="roundRect">
            <a:avLst>
              <a:gd name="adj" fmla="val 6668"/>
            </a:avLst>
          </a:prstGeom>
          <a:solidFill>
            <a:srgbClr val="F0EDE6"/>
          </a:solidFill>
          <a:ln/>
        </p:spPr>
      </p:sp>
      <p:sp>
        <p:nvSpPr>
          <p:cNvPr id="7" name="Text 4"/>
          <p:cNvSpPr/>
          <p:nvPr/>
        </p:nvSpPr>
        <p:spPr>
          <a:xfrm>
            <a:off x="4918174" y="5633025"/>
            <a:ext cx="298490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3823454" y="3956090"/>
            <a:ext cx="2488168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January Focus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895588" y="4386501"/>
            <a:ext cx="8343900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Establish discussion framework, set annual goals, and define success metrics for the year ahead.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9551194" y="5819596"/>
            <a:ext cx="22860" cy="597098"/>
          </a:xfrm>
          <a:prstGeom prst="roundRect">
            <a:avLst>
              <a:gd name="adj" fmla="val 130619"/>
            </a:avLst>
          </a:prstGeom>
          <a:solidFill>
            <a:srgbClr val="D6D3CC"/>
          </a:solidFill>
          <a:ln/>
        </p:spPr>
      </p:sp>
      <p:sp>
        <p:nvSpPr>
          <p:cNvPr id="11" name="Shape 8"/>
          <p:cNvSpPr/>
          <p:nvPr/>
        </p:nvSpPr>
        <p:spPr>
          <a:xfrm>
            <a:off x="9338786" y="5595759"/>
            <a:ext cx="447794" cy="447794"/>
          </a:xfrm>
          <a:prstGeom prst="roundRect">
            <a:avLst>
              <a:gd name="adj" fmla="val 6668"/>
            </a:avLst>
          </a:prstGeom>
          <a:solidFill>
            <a:srgbClr val="F0EDE6"/>
          </a:solidFill>
          <a:ln/>
        </p:spPr>
      </p:sp>
      <p:sp>
        <p:nvSpPr>
          <p:cNvPr id="12" name="Text 9"/>
          <p:cNvSpPr/>
          <p:nvPr/>
        </p:nvSpPr>
        <p:spPr>
          <a:xfrm>
            <a:off x="9413379" y="5633025"/>
            <a:ext cx="298490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8318659" y="6615827"/>
            <a:ext cx="2488168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February Focus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5390793" y="7046238"/>
            <a:ext cx="8344019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Review initial progress, address early challenges, and refine processes based on first month's learnings.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2140"/>
            <a:ext cx="95042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March - May: Growth &amp; Development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44547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March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669036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Focus on skill development initiatives and training programs to enhance team capabilities.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044547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April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669036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Evaluate first quarter results and adjust strategies based on performance data and market feedback.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044547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May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669036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Introduce innovation projects and explore new opportunities for expansion and improvement.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083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June - August: Mid-Year Optimization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66048"/>
            <a:ext cx="3664744" cy="2758559"/>
          </a:xfrm>
          <a:prstGeom prst="roundRect">
            <a:avLst>
              <a:gd name="adj" fmla="val 1233"/>
            </a:avLst>
          </a:prstGeom>
          <a:solidFill>
            <a:srgbClr val="F0EDE6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892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June Assessment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383280"/>
            <a:ext cx="3211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Comprehensive mid-year review covering achievements, challenges, and resource allocation adjustments.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66604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F0EDE6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2892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July Refinement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338328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Process optimization and workflow improvements based on six months of operational data.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651421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F0EDE6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8782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August Preparation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36865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Strategic planning for second half initiatives and resource preparation for upcoming projects.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55326"/>
            <a:ext cx="128839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September - November: Implementation &amp; Results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498175"/>
            <a:ext cx="4196358" cy="1143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405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September Launch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895850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Execute major initiatives planned during the first half, with focus on implementation quality and timeline adherence.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962" y="3157895"/>
            <a:ext cx="4196358" cy="11430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443776" y="40651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October Monitoring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443776" y="4555569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Track performance metrics closely, conduct stakeholder feedback sessions, and make necessary adjustments.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2817733"/>
            <a:ext cx="4196358" cy="11430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66948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November Evaluation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866948" y="4215408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Assess results against objectives, document lessons learned, and prepare for year-end planning.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00201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December: Year-End &amp; Future Planning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29666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Comprehensive Review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4951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Annual performance assessment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9170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Budget analysis and financial review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63390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Team achievements recognition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07610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Challenge resolution documentation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6658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Next Year Preparation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524696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Strategic planning session for upcoming year with stakeholder input and resource allocation discussions.</a:t>
            </a:r>
            <a:endParaRPr lang="en-US" sz="17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37291"/>
            <a:ext cx="64222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Discussion Best Practices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299698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150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Time Management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40580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Keep sessions focused with 90-minute maximum duration and structured agenda to maintain participant engagement.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299698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4150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Documentation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4640580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Record key decisions, action items, and follow-up requirements for accountability and future reference.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29969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4150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Feedback Loop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4640580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Establish clear communication channels for ongoing feedback between monthly sessions to ensure continuous improvement.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2025-10-01T14:58:02Z</dcterms:created>
  <dcterms:modified xsi:type="dcterms:W3CDTF">2025-10-01T14:58:02Z</dcterms:modified>
</cp:coreProperties>
</file>